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erebri" charset="1" panose="00000500000000000000"/>
      <p:regular r:id="rId18"/>
    </p:embeddedFont>
    <p:embeddedFont>
      <p:font typeface="Cerebri Bold" charset="1" panose="00000800000000000000"/>
      <p:regular r:id="rId19"/>
    </p:embeddedFont>
    <p:embeddedFont>
      <p:font typeface="Cerebri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ncsc.gov.uk/section/advice-guidance/all-topics" TargetMode="External" Type="http://schemas.openxmlformats.org/officeDocument/2006/relationships/hyperlink"/><Relationship Id="rId11" Target="https://www.ncsc.gov.uk/section/advice-guidance/all-topics" TargetMode="External" Type="http://schemas.openxmlformats.org/officeDocument/2006/relationships/hyperlink"/><Relationship Id="rId12" Target="https://www.ncsc.gov.uk/section/advice-guidance/all-topics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phishingquiz.withgoogle.com" TargetMode="External" Type="http://schemas.openxmlformats.org/officeDocument/2006/relationships/hyperlink"/><Relationship Id="rId5" Target="https://phishingquiz.withgoogle.com" TargetMode="External" Type="http://schemas.openxmlformats.org/officeDocument/2006/relationships/hyperlink"/><Relationship Id="rId6" Target="https://phishingquiz.withgoogle.com" TargetMode="External" Type="http://schemas.openxmlformats.org/officeDocument/2006/relationships/hyperlink"/><Relationship Id="rId7" Target="https://haveibeenpwned.com" TargetMode="External" Type="http://schemas.openxmlformats.org/officeDocument/2006/relationships/hyperlink"/><Relationship Id="rId8" Target="https://haveibeenpwned.com" TargetMode="External" Type="http://schemas.openxmlformats.org/officeDocument/2006/relationships/hyperlink"/><Relationship Id="rId9" Target="https://staysafeonline.org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3.jpeg" Type="http://schemas.openxmlformats.org/officeDocument/2006/relationships/image"/><Relationship Id="rId20" Target="../media/image21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5920" y="8584367"/>
            <a:ext cx="5473855" cy="673933"/>
            <a:chOff x="0" y="0"/>
            <a:chExt cx="1441674" cy="177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1674" cy="177497"/>
            </a:xfrm>
            <a:custGeom>
              <a:avLst/>
              <a:gdLst/>
              <a:ahLst/>
              <a:cxnLst/>
              <a:rect r="r" b="b" t="t" l="l"/>
              <a:pathLst>
                <a:path h="177497" w="1441674">
                  <a:moveTo>
                    <a:pt x="42430" y="0"/>
                  </a:moveTo>
                  <a:lnTo>
                    <a:pt x="1399243" y="0"/>
                  </a:lnTo>
                  <a:cubicBezTo>
                    <a:pt x="1422677" y="0"/>
                    <a:pt x="1441674" y="18997"/>
                    <a:pt x="1441674" y="42430"/>
                  </a:cubicBezTo>
                  <a:lnTo>
                    <a:pt x="1441674" y="135066"/>
                  </a:lnTo>
                  <a:cubicBezTo>
                    <a:pt x="1441674" y="146320"/>
                    <a:pt x="1437203" y="157112"/>
                    <a:pt x="1429246" y="165069"/>
                  </a:cubicBezTo>
                  <a:cubicBezTo>
                    <a:pt x="1421289" y="173026"/>
                    <a:pt x="1410497" y="177497"/>
                    <a:pt x="1399243" y="177497"/>
                  </a:cubicBezTo>
                  <a:lnTo>
                    <a:pt x="42430" y="177497"/>
                  </a:lnTo>
                  <a:cubicBezTo>
                    <a:pt x="31177" y="177497"/>
                    <a:pt x="20385" y="173026"/>
                    <a:pt x="12428" y="165069"/>
                  </a:cubicBezTo>
                  <a:cubicBezTo>
                    <a:pt x="4470" y="157112"/>
                    <a:pt x="0" y="146320"/>
                    <a:pt x="0" y="135066"/>
                  </a:cubicBezTo>
                  <a:lnTo>
                    <a:pt x="0" y="42430"/>
                  </a:lnTo>
                  <a:cubicBezTo>
                    <a:pt x="0" y="18997"/>
                    <a:pt x="18997" y="0"/>
                    <a:pt x="42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41674" cy="21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Presented By. Arslan Ali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92355" y="-479306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4910761" y="659093"/>
            <a:ext cx="9652733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249775" y="3436534"/>
            <a:ext cx="0" cy="3413931"/>
          </a:xfrm>
          <a:prstGeom prst="line">
            <a:avLst/>
          </a:prstGeom>
          <a:ln cap="flat" w="190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872317" y="47009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45203" y="8815751"/>
            <a:ext cx="211165" cy="211165"/>
            <a:chOff x="0" y="0"/>
            <a:chExt cx="55616" cy="556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734481"/>
            <a:ext cx="15462655" cy="148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7"/>
              </a:lnSpc>
              <a:spcBef>
                <a:spcPct val="0"/>
              </a:spcBef>
            </a:pPr>
            <a:r>
              <a:rPr lang="en-US" b="true" sz="8719">
                <a:solidFill>
                  <a:srgbClr val="39352C"/>
                </a:solidFill>
                <a:latin typeface="Cerebri Bold"/>
                <a:ea typeface="Cerebri Bold"/>
                <a:cs typeface="Cerebri Bold"/>
                <a:sym typeface="Cerebri Bold"/>
              </a:rPr>
              <a:t>Phishing Awareness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00206" y="4286459"/>
            <a:ext cx="105196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b="true" sz="3600" spc="107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HOW TO SPOT AND AVOID ONLINE SCAMS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63495" y="441923"/>
            <a:ext cx="269580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72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AUGUST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1855" y="441941"/>
            <a:ext cx="384234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72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6262" y="3425223"/>
            <a:ext cx="1265166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Stay Alert, Stay Secure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489957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🧠 Cybersecuri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ty is everyone’s responsibility.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4875" y="5026529"/>
            <a:ext cx="1140784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🔐 Th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ink before you c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li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ck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🕵️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V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er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ify before you trust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⚙️ Update before you delay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📣 Speak up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i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f you see something suspicious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6262" y="3425223"/>
            <a:ext cx="1265166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Tools &amp; Resources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489957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🧠 Cybersecuri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ty is everyone’s responsibility.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4875" y="5026529"/>
            <a:ext cx="1140784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🔗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4" tooltip="https://phishingquiz.withgoogle.com"/>
              </a:rPr>
              <a:t>Google Phish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5" tooltip="https://phishingquiz.withgoogle.com"/>
              </a:rPr>
              <a:t>ing Qu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6" tooltip="https://phishingquiz.withgoogle.com"/>
              </a:rPr>
              <a:t>iz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🔗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7" tooltip="https://haveibeenpwned.com"/>
              </a:rPr>
              <a:t>Have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8" tooltip="https://haveibeenpwned.com"/>
              </a:rPr>
              <a:t> I Been Pwned?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🔗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9" tooltip="https://staysafeonline.org"/>
              </a:rPr>
              <a:t>StaySafeOnline.org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🔗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10" tooltip="https://www.ncsc.gov.uk/section/advice-guidance/all-topics"/>
              </a:rPr>
              <a:t>NCSC Ph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11" tooltip="https://www.ncsc.gov.uk/section/advice-guidance/all-topics"/>
              </a:rPr>
              <a:t>i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  <a:hlinkClick r:id="rId12" tooltip="https://www.ncsc.gov.uk/section/advice-guidance/all-topics"/>
              </a:rPr>
              <a:t>shing Guidance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0078" y="2887977"/>
            <a:ext cx="598859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Final Words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22076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Phishing awareness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0078" y="5524500"/>
            <a:ext cx="114078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Thank you for learning how to stay phi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shing-smart.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0078" y="4323080"/>
            <a:ext cx="453856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🛡️ Sp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read aw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ar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n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ess.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🧠 Don’t be the weak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st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l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nk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📧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St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y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skeptical, stay safe.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0078" y="6149006"/>
            <a:ext cx="1140784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Pre</a:t>
            </a:r>
            <a:r>
              <a:rPr lang="en-US" b="true" sz="22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sented by: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Arslan Ali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041975" y="622580"/>
            <a:ext cx="9521520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AUGUST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5849" y="1491198"/>
            <a:ext cx="13016302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99"/>
              </a:lnSpc>
              <a:spcBef>
                <a:spcPct val="0"/>
              </a:spcBef>
            </a:pPr>
            <a:r>
              <a:rPr lang="en-US" b="true" sz="7999" spc="91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Why You Should Care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2255" y="3135851"/>
            <a:ext cx="11343491" cy="138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It</a:t>
            </a:r>
            <a:r>
              <a:rPr lang="en-US" sz="4000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 only takes one click to compromise an entire organization.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3172" y="4811741"/>
            <a:ext cx="1140784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Phishing is the </a:t>
            </a:r>
            <a:r>
              <a:rPr lang="en-US" b="true" sz="30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#1 attack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use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 in cybercrime.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3.4 billion phishing emails are sent </a:t>
            </a:r>
            <a:r>
              <a:rPr lang="en-US" b="true" sz="30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daily.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Over 90% of data breaches begin with phishing.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Even top companies like </a:t>
            </a:r>
            <a:r>
              <a:rPr lang="en-US" b="true" sz="30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Google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, </a:t>
            </a:r>
            <a:r>
              <a:rPr lang="en-US" b="true" sz="30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Facebook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, </a:t>
            </a:r>
            <a:r>
              <a:rPr lang="en-US" b="true" sz="30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Twitter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have been fooled.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17440" y="9478267"/>
            <a:ext cx="61659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Phishing is n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o longer just an IT issue — it’s a human risk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AUGUST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79427" y="2349170"/>
            <a:ext cx="10795795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99"/>
              </a:lnSpc>
              <a:spcBef>
                <a:spcPct val="0"/>
              </a:spcBef>
            </a:pPr>
            <a:r>
              <a:rPr lang="en-US" b="true" sz="7999" spc="91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What is Phishing?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0078" y="4324350"/>
            <a:ext cx="1140784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Phishing is a </a:t>
            </a:r>
            <a:r>
              <a:rPr lang="en-US" sz="3000" b="true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deceptive attack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where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cybercriminals trick you into gi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ving away sensiti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ve information — like passwords, credit card numbers, or even your identity.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17440" y="9478267"/>
            <a:ext cx="49439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Phishing evolves. S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o should your awareness.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40078" y="6074057"/>
            <a:ext cx="11407844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Goal:</a:t>
            </a:r>
            <a:r>
              <a:rPr lang="en-US" sz="2999">
                <a:solidFill>
                  <a:srgbClr val="0054C5"/>
                </a:solidFill>
                <a:latin typeface="Cerebri"/>
                <a:ea typeface="Cerebri"/>
                <a:cs typeface="Cerebri"/>
                <a:sym typeface="Cerebri"/>
              </a:rPr>
              <a:t>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Exploit trust and human error using fake emails, websites, or messages.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237" y="294320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 rot="0">
            <a:off x="8772882" y="3502776"/>
            <a:ext cx="8256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7062609" y="5676186"/>
            <a:ext cx="2497827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42163" y="503255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rot="0">
            <a:off x="8772882" y="8216582"/>
            <a:ext cx="7875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289549" y="754083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07747" y="6603120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 rot="0">
            <a:off x="9550911" y="4280433"/>
            <a:ext cx="2031218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07747" y="3720865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2" id="12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cap="flat" w="28575">
            <a:solidFill>
              <a:srgbClr val="3C5679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9550911" y="7093902"/>
            <a:ext cx="1740915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7555123" y="2820718"/>
            <a:ext cx="1537008" cy="1392690"/>
            <a:chOff x="0" y="0"/>
            <a:chExt cx="2550919" cy="2311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29947" y="3502776"/>
            <a:ext cx="1537008" cy="1392690"/>
            <a:chOff x="0" y="0"/>
            <a:chExt cx="2550919" cy="2311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21045" y="4958592"/>
            <a:ext cx="1537008" cy="1392690"/>
            <a:chOff x="0" y="0"/>
            <a:chExt cx="2550919" cy="2311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555123" y="7520237"/>
            <a:ext cx="1537008" cy="1392690"/>
            <a:chOff x="0" y="0"/>
            <a:chExt cx="2550919" cy="2311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29947" y="6397557"/>
            <a:ext cx="1537008" cy="1392690"/>
            <a:chOff x="0" y="0"/>
            <a:chExt cx="2550919" cy="2311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2454813">
            <a:off x="-2483928" y="-1763293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454813">
            <a:off x="15935295" y="8732386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346745">
            <a:off x="-388006" y="9509422"/>
            <a:ext cx="1397340" cy="1418619"/>
          </a:xfrm>
          <a:custGeom>
            <a:avLst/>
            <a:gdLst/>
            <a:ahLst/>
            <a:cxnLst/>
            <a:rect r="r" b="b" t="t" l="l"/>
            <a:pathLst>
              <a:path h="1418619" w="1397340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7783684" y="134947"/>
            <a:ext cx="1595214" cy="1614725"/>
          </a:xfrm>
          <a:custGeom>
            <a:avLst/>
            <a:gdLst/>
            <a:ahLst/>
            <a:cxnLst/>
            <a:rect r="r" b="b" t="t" l="l"/>
            <a:pathLst>
              <a:path h="1614725" w="1595214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876266" y="2846561"/>
            <a:ext cx="893444" cy="1341004"/>
          </a:xfrm>
          <a:custGeom>
            <a:avLst/>
            <a:gdLst/>
            <a:ahLst/>
            <a:cxnLst/>
            <a:rect r="r" b="b" t="t" l="l"/>
            <a:pathLst>
              <a:path h="1341004" w="893444">
                <a:moveTo>
                  <a:pt x="0" y="0"/>
                </a:moveTo>
                <a:lnTo>
                  <a:pt x="893444" y="0"/>
                </a:lnTo>
                <a:lnTo>
                  <a:pt x="893444" y="1341004"/>
                </a:lnTo>
                <a:lnTo>
                  <a:pt x="0" y="134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713906" y="5023033"/>
            <a:ext cx="1226674" cy="1226674"/>
          </a:xfrm>
          <a:custGeom>
            <a:avLst/>
            <a:gdLst/>
            <a:ahLst/>
            <a:cxnLst/>
            <a:rect r="r" b="b" t="t" l="l"/>
            <a:pathLst>
              <a:path h="1226674" w="1226674">
                <a:moveTo>
                  <a:pt x="0" y="0"/>
                </a:moveTo>
                <a:lnTo>
                  <a:pt x="1226675" y="0"/>
                </a:lnTo>
                <a:lnTo>
                  <a:pt x="1226675" y="1226675"/>
                </a:lnTo>
                <a:lnTo>
                  <a:pt x="0" y="1226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367964" y="6453891"/>
            <a:ext cx="1280023" cy="1280023"/>
          </a:xfrm>
          <a:custGeom>
            <a:avLst/>
            <a:gdLst/>
            <a:ahLst/>
            <a:cxnLst/>
            <a:rect r="r" b="b" t="t" l="l"/>
            <a:pathLst>
              <a:path h="1280023" w="1280023">
                <a:moveTo>
                  <a:pt x="0" y="0"/>
                </a:moveTo>
                <a:lnTo>
                  <a:pt x="1280023" y="0"/>
                </a:lnTo>
                <a:lnTo>
                  <a:pt x="1280023" y="1280023"/>
                </a:lnTo>
                <a:lnTo>
                  <a:pt x="0" y="12800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642660" y="7573715"/>
            <a:ext cx="1285735" cy="1285735"/>
          </a:xfrm>
          <a:custGeom>
            <a:avLst/>
            <a:gdLst/>
            <a:ahLst/>
            <a:cxnLst/>
            <a:rect r="r" b="b" t="t" l="l"/>
            <a:pathLst>
              <a:path h="1285735" w="1285735">
                <a:moveTo>
                  <a:pt x="0" y="0"/>
                </a:moveTo>
                <a:lnTo>
                  <a:pt x="1285735" y="0"/>
                </a:lnTo>
                <a:lnTo>
                  <a:pt x="1285735" y="1285735"/>
                </a:lnTo>
                <a:lnTo>
                  <a:pt x="0" y="12857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323811" y="3517063"/>
            <a:ext cx="1324176" cy="1324176"/>
          </a:xfrm>
          <a:custGeom>
            <a:avLst/>
            <a:gdLst/>
            <a:ahLst/>
            <a:cxnLst/>
            <a:rect r="r" b="b" t="t" l="l"/>
            <a:pathLst>
              <a:path h="1324176" w="1324176">
                <a:moveTo>
                  <a:pt x="0" y="0"/>
                </a:moveTo>
                <a:lnTo>
                  <a:pt x="1324176" y="0"/>
                </a:lnTo>
                <a:lnTo>
                  <a:pt x="1324176" y="1324176"/>
                </a:lnTo>
                <a:lnTo>
                  <a:pt x="0" y="13241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203384" y="6967787"/>
            <a:ext cx="505591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erebri"/>
                <a:ea typeface="Cerebri"/>
                <a:cs typeface="Cerebri"/>
                <a:sym typeface="Cerebri"/>
              </a:rPr>
              <a:t>Scam phone calls pretending to be from banks, tech support, or government.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929240" y="555753"/>
            <a:ext cx="842952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b="true" sz="3800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MANY FACES OF PHISHING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2792143"/>
            <a:ext cx="50558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Email Phishing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3314542"/>
            <a:ext cx="500936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erebri"/>
                <a:ea typeface="Cerebri"/>
                <a:cs typeface="Cerebri"/>
                <a:sym typeface="Cerebri"/>
              </a:rPr>
              <a:t>Fake emails that look like they’re from companies you trust (like banks or social media).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5132378"/>
            <a:ext cx="50558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Smishing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5626362"/>
            <a:ext cx="500936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erebri"/>
                <a:ea typeface="Cerebri"/>
                <a:cs typeface="Cerebri"/>
                <a:sym typeface="Cerebri"/>
              </a:rPr>
              <a:t>Scam messages sent to your phone via SMS, often with bad links.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7665389"/>
            <a:ext cx="50558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Clone Phishing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8178482"/>
            <a:ext cx="500936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erebri"/>
                <a:ea typeface="Cerebri"/>
                <a:cs typeface="Cerebri"/>
                <a:sym typeface="Cerebri"/>
              </a:rPr>
              <a:t>A real email is copied, but with a dangerous link or file added inside.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03384" y="3391389"/>
            <a:ext cx="50559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Spear Phishing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03384" y="3943350"/>
            <a:ext cx="505591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erebri"/>
                <a:ea typeface="Cerebri"/>
                <a:cs typeface="Cerebri"/>
                <a:sym typeface="Cerebri"/>
              </a:rPr>
              <a:t>Targeted emails that use your name or info to seem personal and real.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03384" y="6434841"/>
            <a:ext cx="50559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D0D0D"/>
                </a:solidFill>
                <a:latin typeface="Cerebri Bold"/>
                <a:ea typeface="Cerebri Bold"/>
                <a:cs typeface="Cerebri Bold"/>
                <a:sym typeface="Cerebri Bold"/>
              </a:rPr>
              <a:t>Vishing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70621" y="9684946"/>
            <a:ext cx="729273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Phishing keeps evolving. So must our awareness — and yours.</a:t>
            </a:r>
          </a:p>
        </p:txBody>
      </p:sp>
      <p:sp>
        <p:nvSpPr>
          <p:cNvPr name="AutoShape 45" id="45"/>
          <p:cNvSpPr/>
          <p:nvPr/>
        </p:nvSpPr>
        <p:spPr>
          <a:xfrm flipH="true">
            <a:off x="1414363" y="9723046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36598">
            <a:off x="4926773" y="2692777"/>
            <a:ext cx="624803" cy="1465814"/>
          </a:xfrm>
          <a:custGeom>
            <a:avLst/>
            <a:gdLst/>
            <a:ahLst/>
            <a:cxnLst/>
            <a:rect r="r" b="b" t="t" l="l"/>
            <a:pathLst>
              <a:path h="1465814" w="624803">
                <a:moveTo>
                  <a:pt x="0" y="0"/>
                </a:moveTo>
                <a:lnTo>
                  <a:pt x="624804" y="0"/>
                </a:lnTo>
                <a:lnTo>
                  <a:pt x="624804" y="1465814"/>
                </a:lnTo>
                <a:lnTo>
                  <a:pt x="0" y="1465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5041901" y="622580"/>
            <a:ext cx="9521594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9743105">
            <a:off x="10173066" y="7155886"/>
            <a:ext cx="4489138" cy="1739541"/>
          </a:xfrm>
          <a:custGeom>
            <a:avLst/>
            <a:gdLst/>
            <a:ahLst/>
            <a:cxnLst/>
            <a:rect r="r" b="b" t="t" l="l"/>
            <a:pathLst>
              <a:path h="1739541" w="4489138">
                <a:moveTo>
                  <a:pt x="0" y="0"/>
                </a:moveTo>
                <a:lnTo>
                  <a:pt x="4489138" y="0"/>
                </a:lnTo>
                <a:lnTo>
                  <a:pt x="4489138" y="1739541"/>
                </a:lnTo>
                <a:lnTo>
                  <a:pt x="0" y="173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879649" y="3145183"/>
            <a:ext cx="6528703" cy="5868342"/>
            <a:chOff x="0" y="0"/>
            <a:chExt cx="8704937" cy="7824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94834" y="2114052"/>
              <a:ext cx="7658484" cy="5710404"/>
            </a:xfrm>
            <a:custGeom>
              <a:avLst/>
              <a:gdLst/>
              <a:ahLst/>
              <a:cxnLst/>
              <a:rect r="r" b="b" t="t" l="l"/>
              <a:pathLst>
                <a:path h="5710404" w="7658484">
                  <a:moveTo>
                    <a:pt x="0" y="0"/>
                  </a:moveTo>
                  <a:lnTo>
                    <a:pt x="7658484" y="0"/>
                  </a:lnTo>
                  <a:lnTo>
                    <a:pt x="7658484" y="5710404"/>
                  </a:lnTo>
                  <a:lnTo>
                    <a:pt x="0" y="5710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0010" t="-51785" r="-32182" b="-2372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04937" cy="1742342"/>
            </a:xfrm>
            <a:custGeom>
              <a:avLst/>
              <a:gdLst/>
              <a:ahLst/>
              <a:cxnLst/>
              <a:rect r="r" b="b" t="t" l="l"/>
              <a:pathLst>
                <a:path h="1742342" w="8704937">
                  <a:moveTo>
                    <a:pt x="0" y="0"/>
                  </a:moveTo>
                  <a:lnTo>
                    <a:pt x="8704937" y="0"/>
                  </a:lnTo>
                  <a:lnTo>
                    <a:pt x="8704937" y="1742342"/>
                  </a:lnTo>
                  <a:lnTo>
                    <a:pt x="0" y="174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384" r="0" b="-27531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0752" y="1133368"/>
              <a:ext cx="4020717" cy="1961367"/>
            </a:xfrm>
            <a:custGeom>
              <a:avLst/>
              <a:gdLst/>
              <a:ahLst/>
              <a:cxnLst/>
              <a:rect r="r" b="b" t="t" l="l"/>
              <a:pathLst>
                <a:path h="1961367" w="4020717">
                  <a:moveTo>
                    <a:pt x="0" y="0"/>
                  </a:moveTo>
                  <a:lnTo>
                    <a:pt x="4020717" y="0"/>
                  </a:lnTo>
                  <a:lnTo>
                    <a:pt x="4020717" y="1961368"/>
                  </a:lnTo>
                  <a:lnTo>
                    <a:pt x="0" y="1961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58" t="-122068" r="-9616" b="-27825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53006" y="2983684"/>
            <a:ext cx="4452720" cy="1252327"/>
          </a:xfrm>
          <a:custGeom>
            <a:avLst/>
            <a:gdLst/>
            <a:ahLst/>
            <a:cxnLst/>
            <a:rect r="r" b="b" t="t" l="l"/>
            <a:pathLst>
              <a:path h="1252327" w="4452720">
                <a:moveTo>
                  <a:pt x="0" y="0"/>
                </a:moveTo>
                <a:lnTo>
                  <a:pt x="4452719" y="0"/>
                </a:lnTo>
                <a:lnTo>
                  <a:pt x="4452719" y="1252327"/>
                </a:lnTo>
                <a:lnTo>
                  <a:pt x="0" y="1252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722511" y="4155292"/>
            <a:ext cx="5704330" cy="2329069"/>
            <a:chOff x="0" y="0"/>
            <a:chExt cx="7605774" cy="3105425"/>
          </a:xfrm>
        </p:grpSpPr>
        <p:sp>
          <p:nvSpPr>
            <p:cNvPr name="Freeform 14" id="14"/>
            <p:cNvSpPr/>
            <p:nvPr/>
          </p:nvSpPr>
          <p:spPr>
            <a:xfrm flipH="false" flipV="false" rot="1070081">
              <a:off x="5185198" y="255086"/>
              <a:ext cx="2072959" cy="2595254"/>
            </a:xfrm>
            <a:custGeom>
              <a:avLst/>
              <a:gdLst/>
              <a:ahLst/>
              <a:cxnLst/>
              <a:rect r="r" b="b" t="t" l="l"/>
              <a:pathLst>
                <a:path h="2595254" w="2072959">
                  <a:moveTo>
                    <a:pt x="0" y="0"/>
                  </a:moveTo>
                  <a:lnTo>
                    <a:pt x="2072959" y="0"/>
                  </a:lnTo>
                  <a:lnTo>
                    <a:pt x="2072959" y="2595253"/>
                  </a:lnTo>
                  <a:lnTo>
                    <a:pt x="0" y="259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435655"/>
              <a:ext cx="5936959" cy="1669770"/>
            </a:xfrm>
            <a:custGeom>
              <a:avLst/>
              <a:gdLst/>
              <a:ahLst/>
              <a:cxnLst/>
              <a:rect r="r" b="b" t="t" l="l"/>
              <a:pathLst>
                <a:path h="1669770" w="5936959">
                  <a:moveTo>
                    <a:pt x="0" y="0"/>
                  </a:moveTo>
                  <a:lnTo>
                    <a:pt x="5936959" y="0"/>
                  </a:lnTo>
                  <a:lnTo>
                    <a:pt x="5936959" y="1669770"/>
                  </a:lnTo>
                  <a:lnTo>
                    <a:pt x="0" y="1669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883455" y="1641498"/>
              <a:ext cx="29222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54C5"/>
                  </a:solidFill>
                  <a:latin typeface="Cerebri"/>
                  <a:ea typeface="Cerebri"/>
                  <a:cs typeface="Cerebri"/>
                  <a:sym typeface="Cerebri"/>
                </a:rPr>
                <a:t>Sender Domain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83455" y="2106741"/>
              <a:ext cx="4497630" cy="632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Not @netflix.com — likely a lookalike or random domain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10100042">
            <a:off x="9929200" y="5069040"/>
            <a:ext cx="4489138" cy="1739541"/>
          </a:xfrm>
          <a:custGeom>
            <a:avLst/>
            <a:gdLst/>
            <a:ahLst/>
            <a:cxnLst/>
            <a:rect r="r" b="b" t="t" l="l"/>
            <a:pathLst>
              <a:path h="1739541" w="4489138">
                <a:moveTo>
                  <a:pt x="0" y="0"/>
                </a:moveTo>
                <a:lnTo>
                  <a:pt x="4489138" y="0"/>
                </a:lnTo>
                <a:lnTo>
                  <a:pt x="4489138" y="1739541"/>
                </a:lnTo>
                <a:lnTo>
                  <a:pt x="0" y="173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938637" y="4686483"/>
            <a:ext cx="4452720" cy="1252327"/>
            <a:chOff x="0" y="0"/>
            <a:chExt cx="5936959" cy="1669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36959" cy="1669770"/>
            </a:xfrm>
            <a:custGeom>
              <a:avLst/>
              <a:gdLst/>
              <a:ahLst/>
              <a:cxnLst/>
              <a:rect r="r" b="b" t="t" l="l"/>
              <a:pathLst>
                <a:path h="1669770" w="5936959">
                  <a:moveTo>
                    <a:pt x="0" y="0"/>
                  </a:moveTo>
                  <a:lnTo>
                    <a:pt x="5936959" y="0"/>
                  </a:lnTo>
                  <a:lnTo>
                    <a:pt x="5936959" y="1669770"/>
                  </a:lnTo>
                  <a:lnTo>
                    <a:pt x="0" y="1669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333161" y="181909"/>
              <a:ext cx="29222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54C5"/>
                  </a:solidFill>
                  <a:latin typeface="Cerebri"/>
                  <a:ea typeface="Cerebri"/>
                  <a:cs typeface="Cerebri"/>
                  <a:sym typeface="Cerebri"/>
                </a:rPr>
                <a:t>Typos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24942" y="621752"/>
              <a:ext cx="5287075" cy="632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“updaa</a:t>
              </a: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ted,” “assitance” – legitimate companies rarely send emails with spelling errors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14448" y="6067690"/>
            <a:ext cx="5704330" cy="2329069"/>
            <a:chOff x="0" y="0"/>
            <a:chExt cx="7605774" cy="3105425"/>
          </a:xfrm>
        </p:grpSpPr>
        <p:sp>
          <p:nvSpPr>
            <p:cNvPr name="Freeform 24" id="24"/>
            <p:cNvSpPr/>
            <p:nvPr/>
          </p:nvSpPr>
          <p:spPr>
            <a:xfrm flipH="false" flipV="false" rot="1070081">
              <a:off x="5185198" y="255086"/>
              <a:ext cx="2072959" cy="2595254"/>
            </a:xfrm>
            <a:custGeom>
              <a:avLst/>
              <a:gdLst/>
              <a:ahLst/>
              <a:cxnLst/>
              <a:rect r="r" b="b" t="t" l="l"/>
              <a:pathLst>
                <a:path h="2595254" w="2072959">
                  <a:moveTo>
                    <a:pt x="0" y="0"/>
                  </a:moveTo>
                  <a:lnTo>
                    <a:pt x="2072959" y="0"/>
                  </a:lnTo>
                  <a:lnTo>
                    <a:pt x="2072959" y="2595253"/>
                  </a:lnTo>
                  <a:lnTo>
                    <a:pt x="0" y="259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435655"/>
              <a:ext cx="5936959" cy="1669770"/>
            </a:xfrm>
            <a:custGeom>
              <a:avLst/>
              <a:gdLst/>
              <a:ahLst/>
              <a:cxnLst/>
              <a:rect r="r" b="b" t="t" l="l"/>
              <a:pathLst>
                <a:path h="1669770" w="5936959">
                  <a:moveTo>
                    <a:pt x="0" y="0"/>
                  </a:moveTo>
                  <a:lnTo>
                    <a:pt x="5936959" y="0"/>
                  </a:lnTo>
                  <a:lnTo>
                    <a:pt x="5936959" y="1669770"/>
                  </a:lnTo>
                  <a:lnTo>
                    <a:pt x="0" y="1669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297937" y="1566835"/>
              <a:ext cx="29222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54C5"/>
                  </a:solidFill>
                  <a:latin typeface="Cerebri"/>
                  <a:ea typeface="Cerebri"/>
                  <a:cs typeface="Cerebri"/>
                  <a:sym typeface="Cerebri"/>
                </a:rPr>
                <a:t>No Name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70242" y="2019378"/>
              <a:ext cx="5371076" cy="632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Uses y</a:t>
              </a: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our email address instead of your real name — phishing emails often don’t know who you are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621462" y="7232224"/>
            <a:ext cx="5293811" cy="1488884"/>
            <a:chOff x="0" y="0"/>
            <a:chExt cx="7058414" cy="19851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58414" cy="1985179"/>
            </a:xfrm>
            <a:custGeom>
              <a:avLst/>
              <a:gdLst/>
              <a:ahLst/>
              <a:cxnLst/>
              <a:rect r="r" b="b" t="t" l="l"/>
              <a:pathLst>
                <a:path h="1985179" w="7058414">
                  <a:moveTo>
                    <a:pt x="0" y="0"/>
                  </a:moveTo>
                  <a:lnTo>
                    <a:pt x="7058414" y="0"/>
                  </a:lnTo>
                  <a:lnTo>
                    <a:pt x="7058414" y="1985179"/>
                  </a:lnTo>
                  <a:lnTo>
                    <a:pt x="0" y="198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201981" y="229087"/>
              <a:ext cx="3947597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54C5"/>
                  </a:solidFill>
                  <a:latin typeface="Cerebri"/>
                  <a:ea typeface="Cerebri"/>
                  <a:cs typeface="Cerebri"/>
                  <a:sym typeface="Cerebri"/>
                </a:rPr>
                <a:t>Suspicious Button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91645" y="786908"/>
              <a:ext cx="6649724" cy="632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“Upda</a:t>
              </a: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te Payment Details” likely leads to a fake payment page to steal your card info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AUGUST 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23793" y="1644004"/>
            <a:ext cx="11840415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  <a:spcBef>
                <a:spcPct val="0"/>
              </a:spcBef>
            </a:pPr>
            <a:r>
              <a:rPr lang="en-US" sz="67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Anatomy of a Phishing Email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7440" y="9478267"/>
            <a:ext cx="107075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Always check the sender’s email, l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ook for your name, and never click links from unknown sources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58002" y="3100059"/>
            <a:ext cx="3642728" cy="822959"/>
            <a:chOff x="0" y="0"/>
            <a:chExt cx="4856971" cy="1097279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29378" y="-38100"/>
              <a:ext cx="29222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54C5"/>
                  </a:solidFill>
                  <a:latin typeface="Cerebri"/>
                  <a:ea typeface="Cerebri"/>
                  <a:cs typeface="Cerebri"/>
                  <a:sym typeface="Cerebri"/>
                </a:rPr>
                <a:t>Urgent Language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465243"/>
              <a:ext cx="4856971" cy="632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“Fi</a:t>
              </a:r>
              <a:r>
                <a:rPr lang="en-US" sz="1400">
                  <a:solidFill>
                    <a:srgbClr val="000000"/>
                  </a:solidFill>
                  <a:latin typeface="Cerebri"/>
                  <a:ea typeface="Cerebri"/>
                  <a:cs typeface="Cerebri"/>
                  <a:sym typeface="Cerebri"/>
                </a:rPr>
                <a:t>nal Call,” “Deadline,” “Payment Declined” – creates panic to trigger a quick click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AUGUST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9670" y="2453945"/>
            <a:ext cx="10628252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99"/>
              </a:lnSpc>
              <a:spcBef>
                <a:spcPct val="0"/>
              </a:spcBef>
            </a:pPr>
            <a:r>
              <a:rPr lang="en-US" b="true" sz="7999" spc="431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The Deceptive Web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9874" y="4057829"/>
            <a:ext cx="114078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H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ack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ers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create identical-look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ing fake websit</a:t>
            </a:r>
            <a:r>
              <a:rPr lang="en-US" sz="30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es to steal your login credentials.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17440" y="9478267"/>
            <a:ext cx="60230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🧠 Always open websites man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ually — don’t trust links.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29874" y="5341036"/>
            <a:ext cx="11407844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Check Before Y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ou Click: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Is</a:t>
            </a:r>
            <a:r>
              <a:rPr lang="en-US" sz="299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the URL secure? (🔒 HTTPS)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Does the domain look off? (bank-login-alert.com)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Is the design sloppy or inconsistent?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6262" y="1744332"/>
            <a:ext cx="12651660" cy="27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The Psychology Behind the Attack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565524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Hackers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 don’t hack computers. They hack humans.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6262" y="4593535"/>
            <a:ext cx="114078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Social Engineering Tact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ics: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6262" y="5124450"/>
            <a:ext cx="1140784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Fear: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“Your account is suspended”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Urgency: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“You must verify in 5 minutes”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Authority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: “I’m your manager — send me the file”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Curiosity: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“Check your invoice”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Greed: 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“You’ve won an iPhone!”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6262" y="1744332"/>
            <a:ext cx="12651660" cy="27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Real Attack – Twitter Breach (2020)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565524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Hackers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 don’t hack computers. They hack humans.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4875" y="6383314"/>
            <a:ext cx="114078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Les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6262" y="4696119"/>
            <a:ext cx="1140784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Hack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ers used </a:t>
            </a: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spear phishing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to access Twitter’s admin tools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Took over accounts of </a:t>
            </a:r>
            <a:r>
              <a:rPr lang="en-US" b="true" sz="2200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Apple, Elon Musk, Barack Obama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Posted fake Bitcoin scams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Result: Millions in fraud + global panic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94875" y="6850039"/>
            <a:ext cx="1140784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 single employee’s mistake can bring down the world’s top tech platform.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41818" y="622580"/>
            <a:ext cx="9521677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AUGUS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29244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PHISHING AWARENESS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4477" y="1509454"/>
            <a:ext cx="1365692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US" sz="5900" b="true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Quiz Time – Can You Spot the Phish?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722511" y="9533892"/>
            <a:ext cx="7260" cy="283612"/>
          </a:xfrm>
          <a:prstGeom prst="line">
            <a:avLst/>
          </a:prstGeom>
          <a:ln cap="flat" w="19050">
            <a:solidFill>
              <a:srgbClr val="00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40" y="9478267"/>
            <a:ext cx="74035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Well done! Stay alert — p</a:t>
            </a:r>
            <a:r>
              <a:rPr lang="en-US" sz="2000" i="true">
                <a:solidFill>
                  <a:srgbClr val="545454"/>
                </a:solidFill>
                <a:latin typeface="Cerebri Italics"/>
                <a:ea typeface="Cerebri Italics"/>
                <a:cs typeface="Cerebri Italics"/>
                <a:sym typeface="Cerebri Italics"/>
              </a:rPr>
              <a:t>hishing can fool even the smartest users.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4602" y="2727815"/>
            <a:ext cx="237339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❓ Questio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4602" y="4748735"/>
            <a:ext cx="1111142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🅐 Click th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 link and update it right aw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ay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🅑 Ignor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 it — it’s probably spam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🅒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Hover over the link, check the send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er’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s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doma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n,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and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verif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y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on th</a:t>
            </a: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 official website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🅓 Forward the email to your friends as a warning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90936" y="3194540"/>
            <a:ext cx="1323793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You receive an email from “</a:t>
            </a:r>
            <a:r>
              <a:rPr lang="en-US" sz="2200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support@netfl1x-billing.com” asking you to update your payment info. It says your subscription is suspended. What do you do?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0936" y="4349320"/>
            <a:ext cx="122716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OPTIONS: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31402" y="6512129"/>
            <a:ext cx="40874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✅ Correct A</a:t>
            </a:r>
            <a:r>
              <a:rPr lang="en-US" b="true" sz="2999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nswer: 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1402" y="6988380"/>
            <a:ext cx="1319746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WHY?</a:t>
            </a: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ALWAYS VERIFY SUSPICIOUS EMAILS BY CHECKING THE SENDER’S DOMAIN AND NEVER CLICK ON UNEXPECTED LINKS. USE OFFICIAL CHANNELS INSTEAD.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DAGu8oOOxjg</dc:identifier>
  <dcterms:modified xsi:type="dcterms:W3CDTF">2011-08-01T06:04:30Z</dcterms:modified>
  <cp:revision>1</cp:revision>
  <dc:title>Phishing Awareness Training</dc:title>
</cp:coreProperties>
</file>